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81" r:id="rId5"/>
    <p:sldId id="257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tmp>
</file>

<file path=ppt/media/image11.tmp>
</file>

<file path=ppt/media/image12.tmp>
</file>

<file path=ppt/media/image2.jpg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5/24/2024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408" y="2124364"/>
            <a:ext cx="9235956" cy="2540000"/>
          </a:xfrm>
        </p:spPr>
        <p:txBody>
          <a:bodyPr>
            <a:normAutofit/>
          </a:bodyPr>
          <a:lstStyle/>
          <a:p>
            <a:pPr algn="l"/>
            <a:r>
              <a:rPr lang="en-IN" sz="5400" b="1" i="0" u="none" strike="noStrike" baseline="0" dirty="0">
                <a:solidFill>
                  <a:srgbClr val="FFFFFF"/>
                </a:solidFill>
                <a:latin typeface="Poppins-Bold"/>
              </a:rPr>
              <a:t>Consumer Goods</a:t>
            </a:r>
            <a:br>
              <a:rPr lang="en-IN" sz="5400" b="1" i="0" u="none" strike="noStrike" baseline="0" dirty="0">
                <a:solidFill>
                  <a:srgbClr val="FFFFFF"/>
                </a:solidFill>
                <a:latin typeface="Poppins-Bold"/>
              </a:rPr>
            </a:br>
            <a:r>
              <a:rPr lang="en-IN" sz="5400" b="1" i="0" u="none" strike="noStrike" baseline="0" dirty="0" err="1">
                <a:solidFill>
                  <a:srgbClr val="FFFFFF"/>
                </a:solidFill>
                <a:latin typeface="Poppins-Bold"/>
              </a:rPr>
              <a:t>Ad_Hoc</a:t>
            </a:r>
            <a:r>
              <a:rPr lang="en-IN" b="1" dirty="0">
                <a:solidFill>
                  <a:srgbClr val="FFFFFF"/>
                </a:solidFill>
                <a:latin typeface="Poppins-Bold"/>
              </a:rPr>
              <a:t> </a:t>
            </a:r>
            <a:r>
              <a:rPr lang="en-IN" sz="5400" b="1" i="0" u="none" strike="noStrike" baseline="0" dirty="0">
                <a:solidFill>
                  <a:srgbClr val="FFFFFF"/>
                </a:solidFill>
                <a:latin typeface="Poppins-Bold"/>
              </a:rPr>
              <a:t>SQL </a:t>
            </a:r>
            <a:r>
              <a:rPr lang="en-IN" sz="5400" b="1" i="0" u="none" strike="noStrike" baseline="0" dirty="0" err="1">
                <a:solidFill>
                  <a:srgbClr val="FFFFFF"/>
                </a:solidFill>
                <a:latin typeface="Poppins-Bold"/>
              </a:rPr>
              <a:t>Qeuries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B29DF-5FCC-6273-CE9D-B3FC8D45C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D53DD0">
                    <a:lumMod val="60000"/>
                    <a:lumOff val="40000"/>
                  </a:srgbClr>
                </a:solidFill>
                <a:effectLst/>
                <a:uLnTx/>
                <a:uFillTx/>
                <a:latin typeface="Poppins-Bold"/>
                <a:ea typeface="+mj-ea"/>
                <a:cs typeface="+mj-cs"/>
              </a:rPr>
              <a:t>Question: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7359D-5981-1E4B-DA0E-118515BFB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1118755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Which channel helped to bring more gross sales in the fiscal year 2021 and the percentage of contribution? The final output contains these fields,</a:t>
            </a:r>
          </a:p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channel,     </a:t>
            </a:r>
            <a:r>
              <a:rPr lang="en-US" sz="1800" b="0" i="0" u="none" strike="noStrike" baseline="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gross_sales_mln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    percentage 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E05A2BB-A64E-C347-3652-AA6D5B3B9EDB}"/>
              </a:ext>
            </a:extLst>
          </p:cNvPr>
          <p:cNvSpPr txBox="1">
            <a:spLocks/>
          </p:cNvSpPr>
          <p:nvPr/>
        </p:nvSpPr>
        <p:spPr bwMode="gray">
          <a:xfrm>
            <a:off x="1154954" y="3870037"/>
            <a:ext cx="8308423" cy="471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96FF10-0AA1-51C2-022E-76BCE8C87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198" y="4645123"/>
            <a:ext cx="3199301" cy="98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959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873E-8B56-8690-9297-C019AC489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D53DD0">
                    <a:lumMod val="60000"/>
                    <a:lumOff val="40000"/>
                  </a:srgbClr>
                </a:solidFill>
                <a:effectLst/>
                <a:uLnTx/>
                <a:uFillTx/>
                <a:latin typeface="Poppins-Bold"/>
                <a:ea typeface="+mj-ea"/>
                <a:cs typeface="+mj-cs"/>
              </a:rPr>
              <a:t>Question: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C88F7-A37D-B32A-2FFA-A2FBF5DEE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10356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0" i="0" u="none" strike="noStrike" baseline="0" dirty="0">
                <a:latin typeface="Arial" panose="020B0604020202020204" pitchFamily="34" charset="0"/>
              </a:rPr>
              <a:t>Get the Top 3 products in each division that have a high </a:t>
            </a:r>
            <a:r>
              <a:rPr lang="en-US" sz="1800" b="0" i="0" u="none" strike="noStrike" baseline="0" dirty="0" err="1">
                <a:latin typeface="Arial" panose="020B0604020202020204" pitchFamily="34" charset="0"/>
              </a:rPr>
              <a:t>total_sold_quantity</a:t>
            </a:r>
            <a:r>
              <a:rPr lang="en-US" sz="1800" b="0" i="0" u="none" strike="noStrike" baseline="0" dirty="0">
                <a:latin typeface="Arial" panose="020B0604020202020204" pitchFamily="34" charset="0"/>
              </a:rPr>
              <a:t> in the </a:t>
            </a:r>
            <a:r>
              <a:rPr lang="en-US" sz="1800" b="0" i="0" u="none" strike="noStrike" baseline="0" dirty="0" err="1">
                <a:latin typeface="Arial" panose="020B0604020202020204" pitchFamily="34" charset="0"/>
              </a:rPr>
              <a:t>fiscal_year</a:t>
            </a:r>
            <a:r>
              <a:rPr lang="en-US" sz="1800" b="0" i="0" u="none" strike="noStrike" baseline="0" dirty="0">
                <a:latin typeface="Arial" panose="020B0604020202020204" pitchFamily="34" charset="0"/>
              </a:rPr>
              <a:t> 2021? The final output contains these fields,</a:t>
            </a:r>
          </a:p>
          <a:p>
            <a:pPr marL="0" indent="0">
              <a:buNone/>
            </a:pPr>
            <a:r>
              <a:rPr lang="en-US" sz="1800" b="0" i="0" u="none" strike="noStrike" baseline="0" dirty="0">
                <a:latin typeface="Arial" panose="020B0604020202020204" pitchFamily="34" charset="0"/>
              </a:rPr>
              <a:t> division,    </a:t>
            </a:r>
            <a:r>
              <a:rPr lang="en-US" sz="1800" b="0" i="0" u="none" strike="noStrike" baseline="0" dirty="0" err="1">
                <a:latin typeface="Arial" panose="020B0604020202020204" pitchFamily="34" charset="0"/>
              </a:rPr>
              <a:t>product_code</a:t>
            </a:r>
            <a:r>
              <a:rPr lang="en-US" sz="1800" b="0" i="0" u="none" strike="noStrike" baseline="0" dirty="0">
                <a:latin typeface="Arial" panose="020B0604020202020204" pitchFamily="34" charset="0"/>
              </a:rPr>
              <a:t>,    product,      </a:t>
            </a:r>
            <a:r>
              <a:rPr lang="en-US" sz="1800" b="0" i="0" u="none" strike="noStrike" baseline="0" dirty="0" err="1">
                <a:latin typeface="Arial" panose="020B0604020202020204" pitchFamily="34" charset="0"/>
              </a:rPr>
              <a:t>total_sold_quantity</a:t>
            </a:r>
            <a:r>
              <a:rPr lang="en-US" sz="1800" b="0" i="0" u="none" strike="noStrike" baseline="0" dirty="0">
                <a:latin typeface="Arial" panose="020B0604020202020204" pitchFamily="34" charset="0"/>
              </a:rPr>
              <a:t> 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ADCB01F-6B25-7E76-2397-AA787B05ABF3}"/>
              </a:ext>
            </a:extLst>
          </p:cNvPr>
          <p:cNvSpPr txBox="1">
            <a:spLocks/>
          </p:cNvSpPr>
          <p:nvPr/>
        </p:nvSpPr>
        <p:spPr bwMode="gray">
          <a:xfrm>
            <a:off x="1154954" y="3870037"/>
            <a:ext cx="8308423" cy="471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1B1C25-B34B-69B1-E37C-8C853381D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6772" y="4091709"/>
            <a:ext cx="4642831" cy="232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43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B573C-62B2-4B2C-B0BE-FFB8203C6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947496"/>
          </a:xfrm>
        </p:spPr>
        <p:txBody>
          <a:bodyPr>
            <a:normAutofit/>
          </a:bodyPr>
          <a:lstStyle/>
          <a:p>
            <a:pPr algn="l"/>
            <a:r>
              <a:rPr lang="en-IN" sz="2000" b="1" i="0" u="none" strike="noStrike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Question: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C9C8D2-78C6-4E3D-A116-D7FCE0564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964" y="2303704"/>
            <a:ext cx="9513454" cy="7069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</a:rPr>
              <a:t> Provide the list of markets in which customer "</a:t>
            </a:r>
            <a:r>
              <a:rPr lang="en-US" sz="1800" b="0" i="0" u="none" strike="noStrike" baseline="0" dirty="0" err="1">
                <a:solidFill>
                  <a:schemeClr val="tx1"/>
                </a:solidFill>
                <a:latin typeface="Roboto" panose="02000000000000000000" pitchFamily="2" charset="0"/>
              </a:rPr>
              <a:t>Atliq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</a:rPr>
              <a:t> Exclusive" operates its business in the APAC region. 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7559DEF-59B4-F695-E0AE-72A6EDCB4DBF}"/>
              </a:ext>
            </a:extLst>
          </p:cNvPr>
          <p:cNvSpPr txBox="1">
            <a:spLocks/>
          </p:cNvSpPr>
          <p:nvPr/>
        </p:nvSpPr>
        <p:spPr bwMode="gray">
          <a:xfrm>
            <a:off x="1154954" y="3373585"/>
            <a:ext cx="8308423" cy="947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D993CEE-C5DB-F495-98BF-C6E72A4DE34A}"/>
              </a:ext>
            </a:extLst>
          </p:cNvPr>
          <p:cNvSpPr txBox="1">
            <a:spLocks/>
          </p:cNvSpPr>
          <p:nvPr/>
        </p:nvSpPr>
        <p:spPr>
          <a:xfrm>
            <a:off x="701964" y="4460395"/>
            <a:ext cx="9513454" cy="1266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B74E02-B30E-E584-16C3-CD05235E9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640" y="4159217"/>
            <a:ext cx="1774014" cy="226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10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2BB2-FE96-B268-305F-B813F73AC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D53DD0">
                    <a:lumMod val="60000"/>
                    <a:lumOff val="40000"/>
                  </a:srgbClr>
                </a:solidFill>
                <a:effectLst/>
                <a:uLnTx/>
                <a:uFillTx/>
                <a:latin typeface="Poppins-Bold"/>
                <a:ea typeface="+mj-ea"/>
                <a:cs typeface="+mj-cs"/>
              </a:rPr>
              <a:t>Question: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6FCD6-639B-D9E5-E9BF-004BEB437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299856"/>
            <a:ext cx="8825659" cy="157018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What is the percentage of unique product increase in 2021 vs. 2020? The final output contains these fields,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                              unique_products_2020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                              unique_products_2021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                               </a:t>
            </a:r>
            <a:r>
              <a:rPr lang="en-US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percentage_chg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D219638-66EC-B4CE-47A0-888C3A5F383A}"/>
              </a:ext>
            </a:extLst>
          </p:cNvPr>
          <p:cNvSpPr txBox="1">
            <a:spLocks/>
          </p:cNvSpPr>
          <p:nvPr/>
        </p:nvSpPr>
        <p:spPr bwMode="gray">
          <a:xfrm>
            <a:off x="1154954" y="4239491"/>
            <a:ext cx="8308423" cy="487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95675F-64FD-371D-2FDF-ECB02441E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982" y="5096935"/>
            <a:ext cx="5113481" cy="67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82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9B868-2F37-E27C-FBFC-AC2883AFE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D53DD0">
                    <a:lumMod val="60000"/>
                    <a:lumOff val="40000"/>
                  </a:srgbClr>
                </a:solidFill>
                <a:effectLst/>
                <a:uLnTx/>
                <a:uFillTx/>
                <a:latin typeface="Poppins-Bold"/>
                <a:ea typeface="+mj-ea"/>
                <a:cs typeface="+mj-cs"/>
              </a:rPr>
              <a:t>Question: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B88F5-8801-7322-79DD-0CD6F5F4F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12757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Provide a report with all the unique product counts for each segment and sort them in descending order of product counts. The final output contains 2 fields,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                   segment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                   </a:t>
            </a:r>
            <a:r>
              <a:rPr lang="en-US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product_count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C3C22F-434A-8779-C7C2-18760CD76CEF}"/>
              </a:ext>
            </a:extLst>
          </p:cNvPr>
          <p:cNvSpPr txBox="1">
            <a:spLocks/>
          </p:cNvSpPr>
          <p:nvPr/>
        </p:nvSpPr>
        <p:spPr bwMode="gray">
          <a:xfrm>
            <a:off x="1154954" y="4156364"/>
            <a:ext cx="8308423" cy="487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CCEF36-08EF-BBD1-C2BC-CB1D34E62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827" y="4802139"/>
            <a:ext cx="2133859" cy="170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6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5A40-02F9-2EA9-FA58-C1B010F51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D53DD0">
                    <a:lumMod val="60000"/>
                    <a:lumOff val="40000"/>
                  </a:srgbClr>
                </a:solidFill>
                <a:effectLst/>
                <a:uLnTx/>
                <a:uFillTx/>
                <a:latin typeface="Poppins-Bold"/>
                <a:ea typeface="+mj-ea"/>
                <a:cs typeface="+mj-cs"/>
              </a:rPr>
              <a:t>Question: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847B0-309E-CFA6-CCA2-2006AB37C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84583"/>
            <a:ext cx="8825659" cy="107141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Follow-up: Which segment had the most increase in unique products in 2021 vs 2020? The final output contains these fields,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Segment,            product_count_2020,            product_count_2021,          difference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864D2E-8814-FF44-57E1-8849051874DF}"/>
              </a:ext>
            </a:extLst>
          </p:cNvPr>
          <p:cNvSpPr txBox="1">
            <a:spLocks/>
          </p:cNvSpPr>
          <p:nvPr/>
        </p:nvSpPr>
        <p:spPr bwMode="gray">
          <a:xfrm>
            <a:off x="1154954" y="3990109"/>
            <a:ext cx="8308423" cy="497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0F4221-A0C5-9052-4AF1-7AA8DE5AF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841" y="4673600"/>
            <a:ext cx="4625659" cy="161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350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A33C-C432-5403-9931-634B4E0B2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D53DD0">
                    <a:lumMod val="60000"/>
                    <a:lumOff val="40000"/>
                  </a:srgbClr>
                </a:solidFill>
                <a:effectLst/>
                <a:uLnTx/>
                <a:uFillTx/>
                <a:latin typeface="Poppins-Bold"/>
                <a:ea typeface="+mj-ea"/>
                <a:cs typeface="+mj-cs"/>
              </a:rPr>
              <a:t>Question: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9FF45-2B47-9B90-C050-BF952AAEE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82982"/>
            <a:ext cx="8825659" cy="1136073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Get the products that have the highest and lowest manufacturing costs. The final output should contain these fields, </a:t>
            </a:r>
          </a:p>
          <a:p>
            <a:pPr marL="0" indent="0">
              <a:buNone/>
            </a:pPr>
            <a:r>
              <a:rPr lang="en-US" sz="1800" b="0" i="0" u="none" strike="noStrike" baseline="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product_code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         product,         </a:t>
            </a:r>
            <a:r>
              <a:rPr lang="en-US" sz="1800" b="0" i="0" u="none" strike="noStrike" baseline="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manufacturing_cost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E0B69B8-A305-5BF1-8A29-8FB2DEA253C0}"/>
              </a:ext>
            </a:extLst>
          </p:cNvPr>
          <p:cNvSpPr txBox="1">
            <a:spLocks/>
          </p:cNvSpPr>
          <p:nvPr/>
        </p:nvSpPr>
        <p:spPr bwMode="gray">
          <a:xfrm>
            <a:off x="1154954" y="3842328"/>
            <a:ext cx="8308423" cy="497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EC5836-831E-D719-A3D8-4947CF569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968" y="4699774"/>
            <a:ext cx="4230508" cy="84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40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D4AFB-433B-645A-009B-484F901D7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D53DD0">
                    <a:lumMod val="60000"/>
                    <a:lumOff val="40000"/>
                  </a:srgbClr>
                </a:solidFill>
                <a:effectLst/>
                <a:uLnTx/>
                <a:uFillTx/>
                <a:latin typeface="Poppins-Bold"/>
                <a:ea typeface="+mj-ea"/>
                <a:cs typeface="+mj-cs"/>
              </a:rPr>
              <a:t>Question: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52F60-B941-4BB9-82E8-43F8F2BA7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84583"/>
            <a:ext cx="8825659" cy="1385454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baseline="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Generate a report which contains the top 5 customers who received an average high </a:t>
            </a:r>
            <a:r>
              <a:rPr lang="en-US" sz="1800" b="0" i="0" u="none" strike="noStrike" baseline="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pre_invoice_discount_pct</a:t>
            </a:r>
            <a:r>
              <a:rPr lang="en-US" sz="1800" b="0" i="0" u="none" strike="noStrike" baseline="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for the fiscal year 2021 and in the Indian market. The final output contains these fields, </a:t>
            </a:r>
          </a:p>
          <a:p>
            <a:pPr marL="0" indent="0">
              <a:buNone/>
            </a:pPr>
            <a:r>
              <a:rPr lang="en-US" sz="1800" b="0" i="0" u="none" strike="noStrike" baseline="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customer_code</a:t>
            </a:r>
            <a:r>
              <a:rPr lang="en-US" sz="1800" b="0" i="0" u="none" strike="noStrike" baseline="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          customer,         </a:t>
            </a:r>
            <a:r>
              <a:rPr lang="en-US" sz="1800" b="0" i="0" u="none" strike="noStrike" baseline="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average_discount_percentage</a:t>
            </a:r>
            <a:r>
              <a:rPr lang="en-US" sz="1800" b="0" i="0" u="none" strike="noStrike" baseline="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n-IN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86B7BF5-7ED7-691C-CCF7-34AA5228D3D5}"/>
              </a:ext>
            </a:extLst>
          </p:cNvPr>
          <p:cNvSpPr txBox="1">
            <a:spLocks/>
          </p:cNvSpPr>
          <p:nvPr/>
        </p:nvSpPr>
        <p:spPr bwMode="gray">
          <a:xfrm>
            <a:off x="1154954" y="4073237"/>
            <a:ext cx="8308423" cy="497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6041B7-8290-9331-CD42-C31FC293E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416" y="4779336"/>
            <a:ext cx="3704493" cy="132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09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1759C-EEA0-A0C5-8462-08FA5D2B2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D53DD0">
                    <a:lumMod val="60000"/>
                    <a:lumOff val="40000"/>
                  </a:srgbClr>
                </a:solidFill>
                <a:effectLst/>
                <a:uLnTx/>
                <a:uFillTx/>
                <a:latin typeface="Poppins-Bold"/>
                <a:ea typeface="+mj-ea"/>
                <a:cs typeface="+mj-cs"/>
              </a:rPr>
              <a:t>Question: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DBAB0-5A59-39E5-ACEA-9A0BCA11D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36799"/>
            <a:ext cx="6548173" cy="17087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Get the complete report of the Gross sales amount for the customer </a:t>
            </a:r>
            <a:r>
              <a:rPr lang="en-US" sz="1800" b="1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“</a:t>
            </a:r>
            <a:r>
              <a:rPr lang="en-US" sz="1800" b="1" i="0" u="none" strike="noStrike" baseline="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Atliq</a:t>
            </a:r>
            <a:r>
              <a:rPr lang="en-US" sz="1800" b="1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Exclusive” 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for each month </a:t>
            </a:r>
            <a:r>
              <a:rPr lang="en-US" sz="1800" b="1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 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analysis helps to get an idea of low and high-performing months and take strategic decisions. The final report contains these columns:</a:t>
            </a:r>
          </a:p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Month,       Year,       Gross sales Amount 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AD87E73-B8DA-9464-EF22-1AA003B05AAE}"/>
              </a:ext>
            </a:extLst>
          </p:cNvPr>
          <p:cNvSpPr txBox="1">
            <a:spLocks/>
          </p:cNvSpPr>
          <p:nvPr/>
        </p:nvSpPr>
        <p:spPr bwMode="gray">
          <a:xfrm>
            <a:off x="1154954" y="4378037"/>
            <a:ext cx="8308423" cy="471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B5C4E3-4B55-6FDC-DAA8-829EAC186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538" y="2336799"/>
            <a:ext cx="2400508" cy="41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256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1E965-D548-7CBB-EA61-9D813D8F9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D53DD0">
                    <a:lumMod val="60000"/>
                    <a:lumOff val="40000"/>
                  </a:srgbClr>
                </a:solidFill>
                <a:effectLst/>
                <a:uLnTx/>
                <a:uFillTx/>
                <a:latin typeface="Poppins-Bold"/>
                <a:ea typeface="+mj-ea"/>
                <a:cs typeface="+mj-cs"/>
              </a:rPr>
              <a:t>Question: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FF3EB-7684-B125-0200-37930567D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23126"/>
            <a:ext cx="8825659" cy="1126837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 which quarter of 2020, got the maximum </a:t>
            </a:r>
            <a:r>
              <a:rPr lang="en-US" sz="1800" b="0" i="0" u="none" strike="noStrike" baseline="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total_sold_quantity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? The final output contains these fields sorted by the</a:t>
            </a:r>
          </a:p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total_sold_quantity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            Quarter         </a:t>
            </a:r>
            <a:r>
              <a:rPr lang="en-US" sz="1800" b="0" i="0" u="none" strike="noStrike" baseline="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total_sold_quantity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43DA01-B59B-EFB3-263B-7AAAC73A80C9}"/>
              </a:ext>
            </a:extLst>
          </p:cNvPr>
          <p:cNvSpPr txBox="1">
            <a:spLocks/>
          </p:cNvSpPr>
          <p:nvPr/>
        </p:nvSpPr>
        <p:spPr bwMode="gray">
          <a:xfrm>
            <a:off x="1154954" y="3990110"/>
            <a:ext cx="8308423" cy="471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-Bold"/>
              </a:rPr>
              <a:t>Output: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621403-41EB-9D6F-DA41-E4A3192ED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261" y="4461550"/>
            <a:ext cx="2477646" cy="136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5567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AC0CEB4-BFAC-4014-9B69-2CFFE0B783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58</TotalTime>
  <Words>427</Words>
  <Application>Microsoft Office PowerPoint</Application>
  <PresentationFormat>Widescreen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Century Gothic</vt:lpstr>
      <vt:lpstr>Poppins-Bold</vt:lpstr>
      <vt:lpstr>Roboto</vt:lpstr>
      <vt:lpstr>Wingdings 3</vt:lpstr>
      <vt:lpstr>Ion Boardroom</vt:lpstr>
      <vt:lpstr>Consumer Goods Ad_Hoc SQL Qeuries</vt:lpstr>
      <vt:lpstr>Question:</vt:lpstr>
      <vt:lpstr>Question:</vt:lpstr>
      <vt:lpstr>Question:</vt:lpstr>
      <vt:lpstr>Question:</vt:lpstr>
      <vt:lpstr>Question:</vt:lpstr>
      <vt:lpstr>Question:</vt:lpstr>
      <vt:lpstr>Question:</vt:lpstr>
      <vt:lpstr>Question:</vt:lpstr>
      <vt:lpstr>Question:</vt:lpstr>
      <vt:lpstr>Question: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Goods Ad_Hoc Insights</dc:title>
  <dc:creator>ABHISHEK PATIL</dc:creator>
  <cp:lastModifiedBy>ABHISHEK PATIL</cp:lastModifiedBy>
  <cp:revision>2</cp:revision>
  <dcterms:created xsi:type="dcterms:W3CDTF">2024-05-24T10:39:50Z</dcterms:created>
  <dcterms:modified xsi:type="dcterms:W3CDTF">2024-05-24T11:38:40Z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